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83" r:id="rId3"/>
    <p:sldId id="312" r:id="rId4"/>
    <p:sldId id="266" r:id="rId5"/>
    <p:sldId id="300" r:id="rId6"/>
    <p:sldId id="301" r:id="rId7"/>
    <p:sldId id="302" r:id="rId8"/>
    <p:sldId id="303" r:id="rId9"/>
    <p:sldId id="290" r:id="rId10"/>
    <p:sldId id="304" r:id="rId11"/>
    <p:sldId id="292" r:id="rId12"/>
    <p:sldId id="291" r:id="rId13"/>
    <p:sldId id="313" r:id="rId14"/>
    <p:sldId id="314" r:id="rId15"/>
    <p:sldId id="315" r:id="rId16"/>
    <p:sldId id="316" r:id="rId17"/>
    <p:sldId id="317" r:id="rId18"/>
    <p:sldId id="25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3" d="100"/>
          <a:sy n="83" d="100"/>
        </p:scale>
        <p:origin x="45" y="18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AF69EA-1AD9-401C-80AB-A9C2276E43BF}" type="datetimeFigureOut">
              <a:rPr lang="en-US" smtClean="0"/>
              <a:t>3/27/2020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3672D2-FBB3-45B9-8089-06B138CF6C09}" type="slidenum">
              <a:rPr lang="en-US" smtClean="0"/>
              <a:t>‹#›</a:t>
            </a:fld>
            <a:endParaRPr lang="en-US"/>
          </a:p>
        </p:txBody>
      </p:sp>
    </p:spTree>
    <p:extLst>
      <p:ext uri="{BB962C8B-B14F-4D97-AF65-F5344CB8AC3E}">
        <p14:creationId xmlns:p14="http://schemas.microsoft.com/office/powerpoint/2010/main" val="1357107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2C7FA-2FA2-4C63-A95F-348FF36FB9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89692D-DB09-47DC-9E61-8EC0E3F0FC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DF9CBC-A80C-4146-BAA7-E2EEC5D4928E}"/>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E27BFC60-18EB-40FA-AA3D-AFF4D619FB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395359-732F-4AB2-B6A7-08B3AF3B9D7C}"/>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43788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DED66-B958-4B5E-BAB8-1EB7939293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1657C4-A6B2-4699-B27D-8F0E8062C5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6769A1-21B1-4C70-8C99-D206078875C6}"/>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45C733B1-9DCD-45D9-83AE-1065C4AC1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48B156-0DA5-4F21-A73E-C1D604804DD6}"/>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3342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4B710E-6AE8-40DC-A55D-F38EAAB141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37E317-1865-4763-828D-A2D65E73AF3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08C56E-E146-4B56-9BBB-D543B01C00C6}"/>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5E187C63-9EEA-4610-AC00-B7F537099B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29B0B2-A5C9-468A-8929-56D6AE11A3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636222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F6973-12A5-4280-B29B-CF5C4EB722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0F89BE-2F98-4C93-AD8C-68946804807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C733D6-CCB5-4BFA-BFA3-CE8CA3B023EA}"/>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AC47B3D9-435C-4E3B-A9B4-9A24EECCA6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1D1DF-0673-4E36-8A0D-4105B9CD4C2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01652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CECED-A355-4B9D-A6EF-1529C4795B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E2FF6F-9446-44BA-A5E9-0C68E9A480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A5FEDC0-51AA-46E7-9AF7-419B2223CE25}"/>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57F9246E-A55E-4859-B9E3-5DAE58F50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A78ABD-6ED7-41C9-8022-2850585469F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60113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5BCC0-2C7B-451D-89A3-52EAFD3C95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632BD8-4F22-4448-8FA9-B520F824A3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6B2861-6C11-4466-A833-907861F69A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3C83CE-44DD-4FE6-A6C3-B040822FE429}"/>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6" name="Footer Placeholder 5">
            <a:extLst>
              <a:ext uri="{FF2B5EF4-FFF2-40B4-BE49-F238E27FC236}">
                <a16:creationId xmlns:a16="http://schemas.microsoft.com/office/drawing/2014/main" id="{37E8DC06-24A2-4FE5-91AE-52DB769904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DAF807-151F-40A6-9AEF-91D2B47A16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47546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C9C62-9F4F-4325-A9F3-EEC5306DE2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DF1A84-7E95-4449-B3F3-C8C45E5021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9D9DBA-9AEB-41E7-AD47-3A330216F8C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883BD7-DAEC-482E-96BF-904FD718B4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FB35274-AFEA-46BD-8B8F-F4C62DAEAB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DF8810-DC9B-4DC7-AB52-0544D1F851D0}"/>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8" name="Footer Placeholder 7">
            <a:extLst>
              <a:ext uri="{FF2B5EF4-FFF2-40B4-BE49-F238E27FC236}">
                <a16:creationId xmlns:a16="http://schemas.microsoft.com/office/drawing/2014/main" id="{CC4683D3-726C-404F-BE12-B7AE46E1B4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9929E7-7BD2-4D3D-BEAD-E53991F4A96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229555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91DE6-9273-41D0-8724-1B1BE77BEB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8C27F0-FCDB-48EC-97E4-9871F59B3DF1}"/>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4" name="Footer Placeholder 3">
            <a:extLst>
              <a:ext uri="{FF2B5EF4-FFF2-40B4-BE49-F238E27FC236}">
                <a16:creationId xmlns:a16="http://schemas.microsoft.com/office/drawing/2014/main" id="{8111ED5F-D313-4EFB-B65B-98588B7E38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AFD7FF-4F01-49C0-AC03-FA37C7F48FF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52839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4D1C2-817D-45A5-95C8-680BBB6838C4}"/>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3" name="Footer Placeholder 2">
            <a:extLst>
              <a:ext uri="{FF2B5EF4-FFF2-40B4-BE49-F238E27FC236}">
                <a16:creationId xmlns:a16="http://schemas.microsoft.com/office/drawing/2014/main" id="{CA19A5D8-A23C-4E23-BF70-71B84A5CC3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F76E31-F071-46E7-A5E9-A853AFA8E48D}"/>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960880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123E2-D977-4B46-999E-3C41B31198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B4A6B9-3481-43D7-B424-9BAEA7A324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29D651-8B32-4388-9F32-37DF953A27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AD96ECF-A042-4725-AC50-A90C48637C54}"/>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6" name="Footer Placeholder 5">
            <a:extLst>
              <a:ext uri="{FF2B5EF4-FFF2-40B4-BE49-F238E27FC236}">
                <a16:creationId xmlns:a16="http://schemas.microsoft.com/office/drawing/2014/main" id="{A8E7740F-DADC-4C97-A7BB-94C928480E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7A7D43-A929-4F0F-B4F6-DF36FB03E88B}"/>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27612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794AA-7402-45F6-85DB-2BE6765EE7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4534F8-20FB-4CC8-BFAF-47D6ADE07C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738478-34C0-4106-B66A-3D63CF7C28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421583-4CEE-4631-AE35-20D7E9B77DB9}"/>
              </a:ext>
            </a:extLst>
          </p:cNvPr>
          <p:cNvSpPr>
            <a:spLocks noGrp="1"/>
          </p:cNvSpPr>
          <p:nvPr>
            <p:ph type="dt" sz="half" idx="10"/>
          </p:nvPr>
        </p:nvSpPr>
        <p:spPr/>
        <p:txBody>
          <a:bodyPr/>
          <a:lstStyle/>
          <a:p>
            <a:fld id="{AFB93611-14FF-4AB9-AEA9-3DD5C9D5E6C1}" type="datetimeFigureOut">
              <a:rPr lang="en-US" smtClean="0"/>
              <a:t>3/27/2020</a:t>
            </a:fld>
            <a:endParaRPr lang="en-US"/>
          </a:p>
        </p:txBody>
      </p:sp>
      <p:sp>
        <p:nvSpPr>
          <p:cNvPr id="6" name="Footer Placeholder 5">
            <a:extLst>
              <a:ext uri="{FF2B5EF4-FFF2-40B4-BE49-F238E27FC236}">
                <a16:creationId xmlns:a16="http://schemas.microsoft.com/office/drawing/2014/main" id="{C5B92363-DCEF-4E3B-89DE-AE6C7A70EB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A043-B6B2-4D66-9DAC-5BF7A9D351C0}"/>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372136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114E79-237D-4442-9931-21D6F14805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B8719B-65E1-492A-AEC6-D8A045486C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17C934-6CD7-4797-919E-5D71C4FD59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93611-14FF-4AB9-AEA9-3DD5C9D5E6C1}" type="datetimeFigureOut">
              <a:rPr lang="en-US" smtClean="0"/>
              <a:t>3/27/2020</a:t>
            </a:fld>
            <a:endParaRPr lang="en-US"/>
          </a:p>
        </p:txBody>
      </p:sp>
      <p:sp>
        <p:nvSpPr>
          <p:cNvPr id="5" name="Footer Placeholder 4">
            <a:extLst>
              <a:ext uri="{FF2B5EF4-FFF2-40B4-BE49-F238E27FC236}">
                <a16:creationId xmlns:a16="http://schemas.microsoft.com/office/drawing/2014/main" id="{54A10C31-DC00-4FB4-B519-C97DB50128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B70DDE-3DC2-4E1B-BF37-3A5E9CC711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515FA2-CBF0-41B0-BE2D-7F01F859633F}" type="slidenum">
              <a:rPr lang="en-US" smtClean="0"/>
              <a:t>‹#›</a:t>
            </a:fld>
            <a:endParaRPr lang="en-US"/>
          </a:p>
        </p:txBody>
      </p:sp>
    </p:spTree>
    <p:extLst>
      <p:ext uri="{BB962C8B-B14F-4D97-AF65-F5344CB8AC3E}">
        <p14:creationId xmlns:p14="http://schemas.microsoft.com/office/powerpoint/2010/main" val="244897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legal-content/EN/TXT/?uri=uriserv:OJ.C_.2019.070.01.0001.01.E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eur-lex.europa.eu/legal-content/EN/TXT/?uri=uriserv:OJ.C_.2019.070.01.0001.01.E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just"/>
            <a:r>
              <a:rPr lang="en-US" sz="3200" b="1" dirty="0">
                <a:solidFill>
                  <a:schemeClr val="accent4">
                    <a:lumMod val="75000"/>
                  </a:schemeClr>
                </a:solidFill>
              </a:rPr>
              <a:t>NATIONAL UNIVERSITY OF PUBLIC SERVICE</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1437736" y="2710643"/>
            <a:ext cx="9144000" cy="3552134"/>
          </a:xfrm>
        </p:spPr>
        <p:txBody>
          <a:bodyPr>
            <a:normAutofit/>
          </a:bodyPr>
          <a:lstStyle/>
          <a:p>
            <a:r>
              <a:rPr lang="en-US" b="1" dirty="0">
                <a:solidFill>
                  <a:schemeClr val="accent4">
                    <a:lumMod val="75000"/>
                  </a:schemeClr>
                </a:solidFill>
              </a:rPr>
              <a:t>FACULTY OF INTERNATIONAL AND EUROPEAN STUDIES</a:t>
            </a:r>
          </a:p>
          <a:p>
            <a:endParaRPr lang="en-US" b="1" i="1" u="sng" dirty="0">
              <a:solidFill>
                <a:schemeClr val="accent4">
                  <a:lumMod val="75000"/>
                </a:schemeClr>
              </a:solidFill>
            </a:endParaRPr>
          </a:p>
          <a:p>
            <a:r>
              <a:rPr lang="en-US" b="1" i="1" u="sng" dirty="0">
                <a:solidFill>
                  <a:schemeClr val="accent4">
                    <a:lumMod val="75000"/>
                  </a:schemeClr>
                </a:solidFill>
              </a:rPr>
              <a:t>Legal System of the EU and </a:t>
            </a:r>
            <a:r>
              <a:rPr lang="en-US" b="1" i="1" u="sng" dirty="0" err="1">
                <a:solidFill>
                  <a:schemeClr val="accent4">
                    <a:lumMod val="75000"/>
                  </a:schemeClr>
                </a:solidFill>
              </a:rPr>
              <a:t>ECJ</a:t>
            </a:r>
            <a:r>
              <a:rPr lang="en-US" b="1" i="1" u="sng" dirty="0">
                <a:solidFill>
                  <a:schemeClr val="accent4">
                    <a:lumMod val="75000"/>
                  </a:schemeClr>
                </a:solidFill>
              </a:rPr>
              <a:t> Case Law</a:t>
            </a:r>
          </a:p>
          <a:p>
            <a:r>
              <a:rPr lang="en-US" b="1" i="1" u="sng" dirty="0">
                <a:solidFill>
                  <a:schemeClr val="accent4">
                    <a:lumMod val="75000"/>
                  </a:schemeClr>
                </a:solidFill>
              </a:rPr>
              <a:t>Dr. Miklós Szirbik, LL.M.</a:t>
            </a:r>
          </a:p>
          <a:p>
            <a:endParaRPr lang="en-US" b="1" i="1" u="sng" dirty="0">
              <a:solidFill>
                <a:schemeClr val="accent4">
                  <a:lumMod val="75000"/>
                </a:schemeClr>
              </a:solidFill>
            </a:endParaRPr>
          </a:p>
          <a:p>
            <a:endParaRPr lang="en-US" b="1" i="1" u="sng" dirty="0">
              <a:solidFill>
                <a:schemeClr val="accent4">
                  <a:lumMod val="75000"/>
                </a:schemeClr>
              </a:solidFill>
            </a:endParaRPr>
          </a:p>
          <a:p>
            <a:endParaRPr lang="en-US" b="1" i="1" u="sng" dirty="0">
              <a:solidFill>
                <a:schemeClr val="accent4">
                  <a:lumMod val="75000"/>
                </a:schemeClr>
              </a:solidFill>
            </a:endParaRPr>
          </a:p>
        </p:txBody>
      </p:sp>
    </p:spTree>
    <p:extLst>
      <p:ext uri="{BB962C8B-B14F-4D97-AF65-F5344CB8AC3E}">
        <p14:creationId xmlns:p14="http://schemas.microsoft.com/office/powerpoint/2010/main" val="1703914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282506"/>
          </a:xfrm>
        </p:spPr>
        <p:txBody>
          <a:bodyPr>
            <a:normAutofit/>
          </a:bodyPr>
          <a:lstStyle/>
          <a:p>
            <a:r>
              <a:rPr lang="en-US" b="1" dirty="0">
                <a:solidFill>
                  <a:schemeClr val="accent4">
                    <a:lumMod val="75000"/>
                  </a:schemeClr>
                </a:solidFill>
              </a:rPr>
              <a:t>Financial penalties</a:t>
            </a:r>
          </a:p>
          <a:p>
            <a:pPr algn="just"/>
            <a:r>
              <a:rPr lang="en-US" dirty="0">
                <a:solidFill>
                  <a:schemeClr val="accent4">
                    <a:lumMod val="75000"/>
                  </a:schemeClr>
                </a:solidFill>
              </a:rPr>
              <a:t>The above mentioned penalties are calculated taking into account:</a:t>
            </a:r>
          </a:p>
          <a:p>
            <a:pPr algn="just"/>
            <a:r>
              <a:rPr lang="en-US" dirty="0">
                <a:solidFill>
                  <a:schemeClr val="accent4">
                    <a:lumMod val="75000"/>
                  </a:schemeClr>
                </a:solidFill>
              </a:rPr>
              <a:t>the importance of the rules breached and the impact of the infringement on general and particular interests</a:t>
            </a:r>
          </a:p>
          <a:p>
            <a:pPr algn="just"/>
            <a:r>
              <a:rPr lang="en-US" dirty="0">
                <a:solidFill>
                  <a:schemeClr val="accent4">
                    <a:lumMod val="75000"/>
                  </a:schemeClr>
                </a:solidFill>
              </a:rPr>
              <a:t>the period the EU law has not been applied</a:t>
            </a:r>
          </a:p>
          <a:p>
            <a:pPr algn="just"/>
            <a:r>
              <a:rPr lang="en-US" dirty="0">
                <a:solidFill>
                  <a:schemeClr val="accent4">
                    <a:lumMod val="75000"/>
                  </a:schemeClr>
                </a:solidFill>
              </a:rPr>
              <a:t>the country's ability to pay, ensuring that the fines have a deterrent effect</a:t>
            </a:r>
          </a:p>
          <a:p>
            <a:pPr algn="just"/>
            <a:r>
              <a:rPr lang="en-US" dirty="0">
                <a:solidFill>
                  <a:schemeClr val="accent4">
                    <a:lumMod val="75000"/>
                  </a:schemeClr>
                </a:solidFill>
              </a:rPr>
              <a:t>The amount proposed by the Commission can be changed by the court in its ruling.</a:t>
            </a:r>
          </a:p>
        </p:txBody>
      </p:sp>
    </p:spTree>
    <p:extLst>
      <p:ext uri="{BB962C8B-B14F-4D97-AF65-F5344CB8AC3E}">
        <p14:creationId xmlns:p14="http://schemas.microsoft.com/office/powerpoint/2010/main" val="2914169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282506"/>
          </a:xfrm>
        </p:spPr>
        <p:txBody>
          <a:bodyPr>
            <a:normAutofit/>
          </a:bodyPr>
          <a:lstStyle/>
          <a:p>
            <a:r>
              <a:rPr lang="en-US" b="1" dirty="0"/>
              <a:t>COMMUNICATION FROM THE COMMISSION</a:t>
            </a:r>
          </a:p>
          <a:p>
            <a:r>
              <a:rPr lang="en-US" b="1" dirty="0"/>
              <a:t>Modification of the calculation method for lump sum payments and daily penalty payments proposed by the Commission in infringements proceedings before the Court of Justice of the European Union</a:t>
            </a:r>
          </a:p>
          <a:p>
            <a:r>
              <a:rPr lang="en-US" dirty="0"/>
              <a:t>(2019/C 70/01)</a:t>
            </a:r>
          </a:p>
          <a:p>
            <a:r>
              <a:rPr lang="en-US" dirty="0">
                <a:solidFill>
                  <a:schemeClr val="accent4">
                    <a:lumMod val="75000"/>
                  </a:schemeClr>
                </a:solidFill>
                <a:hlinkClick r:id="rId3"/>
              </a:rPr>
              <a:t>https://eur-lex.europa.eu/legal-content/EN/TXT/?uri=uriserv%3AOJ.C_.2019.070.01.0001.01.ENG</a:t>
            </a:r>
            <a:r>
              <a:rPr lang="en-US" dirty="0">
                <a:solidFill>
                  <a:schemeClr val="accent4">
                    <a:lumMod val="75000"/>
                  </a:schemeClr>
                </a:solidFill>
              </a:rPr>
              <a:t> </a:t>
            </a:r>
          </a:p>
        </p:txBody>
      </p:sp>
    </p:spTree>
    <p:extLst>
      <p:ext uri="{BB962C8B-B14F-4D97-AF65-F5344CB8AC3E}">
        <p14:creationId xmlns:p14="http://schemas.microsoft.com/office/powerpoint/2010/main" val="2827047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167487"/>
          </a:xfrm>
        </p:spPr>
        <p:txBody>
          <a:bodyPr>
            <a:normAutofit lnSpcReduction="10000"/>
          </a:bodyPr>
          <a:lstStyle/>
          <a:p>
            <a:r>
              <a:rPr lang="en-US" sz="2200" b="1" dirty="0">
                <a:solidFill>
                  <a:schemeClr val="accent4">
                    <a:lumMod val="75000"/>
                  </a:schemeClr>
                </a:solidFill>
              </a:rPr>
              <a:t>Financial sanctions </a:t>
            </a:r>
          </a:p>
          <a:p>
            <a:pPr algn="just"/>
            <a:r>
              <a:rPr lang="en-US" sz="2200" dirty="0">
                <a:solidFill>
                  <a:schemeClr val="accent4">
                    <a:lumMod val="75000"/>
                  </a:schemeClr>
                </a:solidFill>
              </a:rPr>
              <a:t>Under the Treaty on the Functioning of the European Union (</a:t>
            </a:r>
            <a:r>
              <a:rPr lang="en-US" sz="2200" dirty="0" err="1">
                <a:solidFill>
                  <a:schemeClr val="accent4">
                    <a:lumMod val="75000"/>
                  </a:schemeClr>
                </a:solidFill>
              </a:rPr>
              <a:t>TFEU</a:t>
            </a:r>
            <a:r>
              <a:rPr lang="en-US" sz="2200" dirty="0">
                <a:solidFill>
                  <a:schemeClr val="accent4">
                    <a:lumMod val="75000"/>
                  </a:schemeClr>
                </a:solidFill>
              </a:rPr>
              <a:t>), when the Commission refers a Member State to the Court of Justice of the European Union for having infringed EU law, the Court may impose financial sanctions in two situations:</a:t>
            </a:r>
          </a:p>
          <a:p>
            <a:pPr algn="just"/>
            <a:endParaRPr lang="en-US" sz="2200" dirty="0">
              <a:solidFill>
                <a:schemeClr val="accent4">
                  <a:lumMod val="75000"/>
                </a:schemeClr>
              </a:solidFill>
            </a:endParaRPr>
          </a:p>
          <a:p>
            <a:pPr algn="just"/>
            <a:r>
              <a:rPr lang="en-US" sz="2200" dirty="0">
                <a:solidFill>
                  <a:schemeClr val="accent4">
                    <a:lumMod val="75000"/>
                  </a:schemeClr>
                </a:solidFill>
              </a:rPr>
              <a:t>1. When the Court has ruled that a Member State infringing EU law has not yet complied with an earlier judgment finding that infringement (Article 260(2) </a:t>
            </a:r>
            <a:r>
              <a:rPr lang="en-US" sz="2200" dirty="0" err="1">
                <a:solidFill>
                  <a:schemeClr val="accent4">
                    <a:lumMod val="75000"/>
                  </a:schemeClr>
                </a:solidFill>
              </a:rPr>
              <a:t>TFEU</a:t>
            </a:r>
            <a:r>
              <a:rPr lang="en-US" sz="2200" dirty="0">
                <a:solidFill>
                  <a:schemeClr val="accent4">
                    <a:lumMod val="75000"/>
                  </a:schemeClr>
                </a:solidFill>
              </a:rPr>
              <a:t>);</a:t>
            </a:r>
          </a:p>
          <a:p>
            <a:pPr algn="just"/>
            <a:endParaRPr lang="en-US" sz="2200" dirty="0">
              <a:solidFill>
                <a:schemeClr val="accent4">
                  <a:lumMod val="75000"/>
                </a:schemeClr>
              </a:solidFill>
            </a:endParaRPr>
          </a:p>
          <a:p>
            <a:pPr algn="just"/>
            <a:endParaRPr lang="en-US" sz="2200" dirty="0">
              <a:solidFill>
                <a:schemeClr val="accent4">
                  <a:lumMod val="75000"/>
                </a:schemeClr>
              </a:solidFill>
            </a:endParaRPr>
          </a:p>
          <a:p>
            <a:pPr algn="just"/>
            <a:r>
              <a:rPr lang="en-US" sz="2200" dirty="0">
                <a:solidFill>
                  <a:schemeClr val="accent4">
                    <a:lumMod val="75000"/>
                  </a:schemeClr>
                </a:solidFill>
              </a:rPr>
              <a:t>2. When a Member State has failed to fulfil its obligation to notify measures transposing a Directive adopted under a legislative procedure (Article 260(3) </a:t>
            </a:r>
            <a:r>
              <a:rPr lang="en-US" sz="2200" dirty="0" err="1">
                <a:solidFill>
                  <a:schemeClr val="accent4">
                    <a:lumMod val="75000"/>
                  </a:schemeClr>
                </a:solidFill>
              </a:rPr>
              <a:t>TFEU</a:t>
            </a:r>
            <a:r>
              <a:rPr lang="en-US" sz="2200" dirty="0">
                <a:solidFill>
                  <a:schemeClr val="accent4">
                    <a:lumMod val="75000"/>
                  </a:schemeClr>
                </a:solidFill>
              </a:rPr>
              <a:t>).</a:t>
            </a: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785758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167487"/>
          </a:xfrm>
        </p:spPr>
        <p:txBody>
          <a:bodyPr>
            <a:normAutofit/>
          </a:bodyPr>
          <a:lstStyle/>
          <a:p>
            <a:r>
              <a:rPr lang="en-US" sz="2200" b="1" dirty="0">
                <a:solidFill>
                  <a:schemeClr val="accent4">
                    <a:lumMod val="75000"/>
                  </a:schemeClr>
                </a:solidFill>
              </a:rPr>
              <a:t>Financial sanctions </a:t>
            </a:r>
          </a:p>
          <a:p>
            <a:pPr algn="just"/>
            <a:r>
              <a:rPr lang="en-US" dirty="0">
                <a:solidFill>
                  <a:schemeClr val="accent4">
                    <a:lumMod val="75000"/>
                  </a:schemeClr>
                </a:solidFill>
              </a:rPr>
              <a:t>Since 1997 and as set out in successive Communications, it has applied an approach which reflects both the </a:t>
            </a:r>
            <a:r>
              <a:rPr lang="en-US" dirty="0">
                <a:solidFill>
                  <a:schemeClr val="accent4">
                    <a:lumMod val="75000"/>
                  </a:schemeClr>
                </a:solidFill>
                <a:highlight>
                  <a:srgbClr val="00FFFF"/>
                </a:highlight>
              </a:rPr>
              <a:t>capacity to pay </a:t>
            </a:r>
            <a:r>
              <a:rPr lang="en-US" dirty="0">
                <a:solidFill>
                  <a:schemeClr val="accent4">
                    <a:lumMod val="75000"/>
                  </a:schemeClr>
                </a:solidFill>
              </a:rPr>
              <a:t>of the Member State concerned, and its </a:t>
            </a:r>
            <a:r>
              <a:rPr lang="en-US" dirty="0">
                <a:solidFill>
                  <a:schemeClr val="accent4">
                    <a:lumMod val="75000"/>
                  </a:schemeClr>
                </a:solidFill>
                <a:highlight>
                  <a:srgbClr val="00FFFF"/>
                </a:highlight>
              </a:rPr>
              <a:t>institutional weight</a:t>
            </a:r>
            <a:r>
              <a:rPr lang="en-US" dirty="0">
                <a:solidFill>
                  <a:schemeClr val="accent4">
                    <a:lumMod val="75000"/>
                  </a:schemeClr>
                </a:solidFill>
              </a:rPr>
              <a:t>. This is applied through what is known as the ‘n-factor’. This combines with other factors — the seriousness of the infringement, and its duration — in the Commission's calculation of a proposed sanction. Until now, the n-factor has been calculated with reference to the gross domestic product (GDP) of a Member State, and the number of votes allocated to it in the Council.</a:t>
            </a: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3750091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167487"/>
          </a:xfrm>
        </p:spPr>
        <p:txBody>
          <a:bodyPr>
            <a:normAutofit fontScale="92500" lnSpcReduction="10000"/>
          </a:bodyPr>
          <a:lstStyle/>
          <a:p>
            <a:r>
              <a:rPr lang="en-US" sz="2200" b="1" dirty="0">
                <a:solidFill>
                  <a:schemeClr val="accent4">
                    <a:lumMod val="75000"/>
                  </a:schemeClr>
                </a:solidFill>
              </a:rPr>
              <a:t>Financial sanctions </a:t>
            </a:r>
          </a:p>
          <a:p>
            <a:pPr algn="just"/>
            <a:r>
              <a:rPr lang="en-US" dirty="0">
                <a:solidFill>
                  <a:schemeClr val="accent4">
                    <a:lumMod val="75000"/>
                  </a:schemeClr>
                </a:solidFill>
              </a:rPr>
              <a:t>The Court of Justice has recently established that the Council voting rules can no longer be used for this purpose. Consequently, it would rely on the Member States' GDP as predominant factor.</a:t>
            </a:r>
          </a:p>
          <a:p>
            <a:pPr algn="just"/>
            <a:r>
              <a:rPr lang="en-US" dirty="0">
                <a:solidFill>
                  <a:schemeClr val="accent4">
                    <a:lumMod val="75000"/>
                  </a:schemeClr>
                </a:solidFill>
              </a:rPr>
              <a:t>The Commission has always considered that sanctions need both to act as a deterrent, and to be proportionate, and the proposals it makes to the Court for its final decision should already reflect this need. The combination of a Member State's capacity to pay and its institutional weight provided this balance. </a:t>
            </a:r>
            <a:r>
              <a:rPr lang="en-US" dirty="0">
                <a:solidFill>
                  <a:schemeClr val="accent4">
                    <a:lumMod val="75000"/>
                  </a:schemeClr>
                </a:solidFill>
                <a:highlight>
                  <a:srgbClr val="00FFFF"/>
                </a:highlight>
              </a:rPr>
              <a:t>Use of GDP alone would upset this equilibrium, as it would exclusively reflect the economic dimension of Member States.</a:t>
            </a:r>
            <a:r>
              <a:rPr lang="en-US" dirty="0">
                <a:solidFill>
                  <a:schemeClr val="accent4">
                    <a:lumMod val="75000"/>
                  </a:schemeClr>
                </a:solidFill>
              </a:rPr>
              <a:t> It would have very different impacts for different Member States and in particular suggest a substantial increase in the amounts of the proposed sanctions for more than a third of the Member States. The Commission therefore considers that the n-factor should </a:t>
            </a:r>
            <a:r>
              <a:rPr lang="en-US" dirty="0">
                <a:solidFill>
                  <a:schemeClr val="accent4">
                    <a:lumMod val="75000"/>
                  </a:schemeClr>
                </a:solidFill>
                <a:highlight>
                  <a:srgbClr val="00FFFF"/>
                </a:highlight>
              </a:rPr>
              <a:t>continue to reflect both GDP and institutional weight</a:t>
            </a:r>
            <a:r>
              <a:rPr lang="en-US" dirty="0">
                <a:solidFill>
                  <a:schemeClr val="accent4">
                    <a:lumMod val="75000"/>
                  </a:schemeClr>
                </a:solidFill>
              </a:rPr>
              <a:t>. </a:t>
            </a:r>
          </a:p>
          <a:p>
            <a:pPr algn="just"/>
            <a:endParaRPr lang="en-US" dirty="0">
              <a:solidFill>
                <a:schemeClr val="accent4">
                  <a:lumMod val="75000"/>
                </a:schemeClr>
              </a:solidFill>
            </a:endParaRPr>
          </a:p>
        </p:txBody>
      </p:sp>
    </p:spTree>
    <p:extLst>
      <p:ext uri="{BB962C8B-B14F-4D97-AF65-F5344CB8AC3E}">
        <p14:creationId xmlns:p14="http://schemas.microsoft.com/office/powerpoint/2010/main" val="1712690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167487"/>
          </a:xfrm>
        </p:spPr>
        <p:txBody>
          <a:bodyPr>
            <a:normAutofit/>
          </a:bodyPr>
          <a:lstStyle/>
          <a:p>
            <a:r>
              <a:rPr lang="en-US" sz="2200" b="1" dirty="0">
                <a:solidFill>
                  <a:schemeClr val="accent4">
                    <a:lumMod val="75000"/>
                  </a:schemeClr>
                </a:solidFill>
              </a:rPr>
              <a:t>Financial sanctions </a:t>
            </a:r>
          </a:p>
          <a:p>
            <a:pPr algn="just"/>
            <a:r>
              <a:rPr lang="en-US" dirty="0">
                <a:solidFill>
                  <a:schemeClr val="accent4">
                    <a:lumMod val="75000"/>
                  </a:schemeClr>
                </a:solidFill>
              </a:rPr>
              <a:t>Given the Court's judgment, a new reflection of institutional weight to be used in the calculation of financial sanctions is needed. In order to maintain the balance between the capacity to pay and the institutional weight of a Member State, the Commission will calculate the n-factor on the basis of two elements: GDP, and the </a:t>
            </a:r>
            <a:r>
              <a:rPr lang="en-US" dirty="0">
                <a:solidFill>
                  <a:schemeClr val="accent4">
                    <a:lumMod val="75000"/>
                  </a:schemeClr>
                </a:solidFill>
                <a:highlight>
                  <a:srgbClr val="00FFFF"/>
                </a:highlight>
              </a:rPr>
              <a:t>number of seats for representatives in the European Parliament </a:t>
            </a:r>
            <a:r>
              <a:rPr lang="en-US" dirty="0">
                <a:solidFill>
                  <a:schemeClr val="accent4">
                    <a:lumMod val="75000"/>
                  </a:schemeClr>
                </a:solidFill>
              </a:rPr>
              <a:t>allocated to each Member State. The Commission considers that this is the most appropriate reflection of institutional weight of Member States available today in the EU Treaties.</a:t>
            </a:r>
          </a:p>
        </p:txBody>
      </p:sp>
    </p:spTree>
    <p:extLst>
      <p:ext uri="{BB962C8B-B14F-4D97-AF65-F5344CB8AC3E}">
        <p14:creationId xmlns:p14="http://schemas.microsoft.com/office/powerpoint/2010/main" val="4174307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167487"/>
          </a:xfrm>
        </p:spPr>
        <p:txBody>
          <a:bodyPr>
            <a:normAutofit fontScale="92500"/>
          </a:bodyPr>
          <a:lstStyle/>
          <a:p>
            <a:r>
              <a:rPr lang="en-US" sz="2200" b="1" dirty="0">
                <a:solidFill>
                  <a:schemeClr val="accent4">
                    <a:lumMod val="75000"/>
                  </a:schemeClr>
                </a:solidFill>
              </a:rPr>
              <a:t>Financial sanctions </a:t>
            </a:r>
          </a:p>
          <a:p>
            <a:r>
              <a:rPr lang="en-US" sz="2200" b="1" dirty="0">
                <a:solidFill>
                  <a:schemeClr val="accent4">
                    <a:lumMod val="75000"/>
                  </a:schemeClr>
                </a:solidFill>
              </a:rPr>
              <a:t>The respective standard flat-rate amounts used for calculating the daily penalty payments and the lump sum payments are consequently adjusted as follows:</a:t>
            </a:r>
          </a:p>
          <a:p>
            <a:endParaRPr lang="en-US" sz="2200" b="1" dirty="0">
              <a:solidFill>
                <a:schemeClr val="accent4">
                  <a:lumMod val="75000"/>
                </a:schemeClr>
              </a:solidFill>
            </a:endParaRPr>
          </a:p>
          <a:p>
            <a:pPr algn="just"/>
            <a:r>
              <a:rPr lang="en-US" sz="2200" b="1" dirty="0">
                <a:solidFill>
                  <a:schemeClr val="accent4">
                    <a:lumMod val="75000"/>
                  </a:schemeClr>
                </a:solidFill>
              </a:rPr>
              <a:t>Standard flat-rate amount for daily penalty payments: EUR 690 × 4,5 = EUR 3 105;</a:t>
            </a:r>
          </a:p>
          <a:p>
            <a:pPr algn="just"/>
            <a:endParaRPr lang="en-US" sz="2200" b="1" dirty="0">
              <a:solidFill>
                <a:schemeClr val="accent4">
                  <a:lumMod val="75000"/>
                </a:schemeClr>
              </a:solidFill>
            </a:endParaRPr>
          </a:p>
          <a:p>
            <a:pPr algn="just"/>
            <a:r>
              <a:rPr lang="en-US" sz="2200" b="1" dirty="0">
                <a:solidFill>
                  <a:schemeClr val="accent4">
                    <a:lumMod val="75000"/>
                  </a:schemeClr>
                </a:solidFill>
              </a:rPr>
              <a:t>Standard flat-rate amount for lump sum payments: EUR 230 × 4,5 = EUR 1 035.</a:t>
            </a:r>
          </a:p>
          <a:p>
            <a:pPr algn="just"/>
            <a:r>
              <a:rPr lang="en-US" sz="2200" b="1" dirty="0">
                <a:solidFill>
                  <a:schemeClr val="accent4">
                    <a:lumMod val="75000"/>
                  </a:schemeClr>
                </a:solidFill>
              </a:rPr>
              <a:t>Following the same logic, the current reference minimum lump sum amount of 571 000 EUR will also be multiplied by the new n-factor to calculate the minimum lump sum amount for each Member State. In order to ensure that the amounts proposed are proportionate and sufficiently deterring, that amount will also be multiplied by the adjustment factor: EUR 571 000 × 4,5 = EUR 2 569 500. These amounts will be revised annually, in line with inflation.</a:t>
            </a:r>
          </a:p>
        </p:txBody>
      </p:sp>
    </p:spTree>
    <p:extLst>
      <p:ext uri="{BB962C8B-B14F-4D97-AF65-F5344CB8AC3E}">
        <p14:creationId xmlns:p14="http://schemas.microsoft.com/office/powerpoint/2010/main" val="3930581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167487"/>
          </a:xfrm>
        </p:spPr>
        <p:txBody>
          <a:bodyPr>
            <a:normAutofit/>
          </a:bodyPr>
          <a:lstStyle/>
          <a:p>
            <a:r>
              <a:rPr lang="en-US" sz="2200" b="1" dirty="0">
                <a:solidFill>
                  <a:schemeClr val="accent4">
                    <a:lumMod val="75000"/>
                  </a:schemeClr>
                </a:solidFill>
              </a:rPr>
              <a:t>Financial sanctions</a:t>
            </a:r>
          </a:p>
          <a:p>
            <a:r>
              <a:rPr lang="en-US" sz="2200" b="1" dirty="0">
                <a:solidFill>
                  <a:schemeClr val="accent4">
                    <a:lumMod val="75000"/>
                  </a:schemeClr>
                </a:solidFill>
              </a:rPr>
              <a:t>See full list of countries here:  </a:t>
            </a:r>
            <a:r>
              <a:rPr lang="en-US" sz="1000" b="1" dirty="0">
                <a:solidFill>
                  <a:schemeClr val="accent4">
                    <a:lumMod val="75000"/>
                  </a:schemeClr>
                </a:solidFill>
                <a:hlinkClick r:id="rId3"/>
              </a:rPr>
              <a:t>https://eur-lex.europa.eu/legal-content/EN/TXT/?uri=uriserv%3AOJ.C_.2019.070.01.0001.01.ENG</a:t>
            </a:r>
            <a:r>
              <a:rPr lang="en-US" sz="1000" b="1" dirty="0">
                <a:solidFill>
                  <a:schemeClr val="accent4">
                    <a:lumMod val="75000"/>
                  </a:schemeClr>
                </a:solidFill>
              </a:rPr>
              <a:t> </a:t>
            </a:r>
          </a:p>
          <a:p>
            <a:endParaRPr lang="en-US" sz="2200" b="1" dirty="0">
              <a:solidFill>
                <a:schemeClr val="accent4">
                  <a:lumMod val="75000"/>
                </a:schemeClr>
              </a:solidFill>
            </a:endParaRPr>
          </a:p>
        </p:txBody>
      </p:sp>
      <p:graphicFrame>
        <p:nvGraphicFramePr>
          <p:cNvPr id="4" name="Table 3">
            <a:extLst>
              <a:ext uri="{FF2B5EF4-FFF2-40B4-BE49-F238E27FC236}">
                <a16:creationId xmlns:a16="http://schemas.microsoft.com/office/drawing/2014/main" id="{138ED03A-FA67-45A0-8275-F6276D2AB79F}"/>
              </a:ext>
            </a:extLst>
          </p:cNvPr>
          <p:cNvGraphicFramePr>
            <a:graphicFrameLocks noGrp="1"/>
          </p:cNvGraphicFramePr>
          <p:nvPr>
            <p:extLst>
              <p:ext uri="{D42A27DB-BD31-4B8C-83A1-F6EECF244321}">
                <p14:modId xmlns:p14="http://schemas.microsoft.com/office/powerpoint/2010/main" val="2802453406"/>
              </p:ext>
            </p:extLst>
          </p:nvPr>
        </p:nvGraphicFramePr>
        <p:xfrm>
          <a:off x="645153" y="3111260"/>
          <a:ext cx="2696143" cy="3243988"/>
        </p:xfrm>
        <a:graphic>
          <a:graphicData uri="http://schemas.openxmlformats.org/drawingml/2006/table">
            <a:tbl>
              <a:tblPr/>
              <a:tblGrid>
                <a:gridCol w="1860319">
                  <a:extLst>
                    <a:ext uri="{9D8B030D-6E8A-4147-A177-3AD203B41FA5}">
                      <a16:colId xmlns:a16="http://schemas.microsoft.com/office/drawing/2014/main" val="1251069606"/>
                    </a:ext>
                  </a:extLst>
                </a:gridCol>
                <a:gridCol w="835824">
                  <a:extLst>
                    <a:ext uri="{9D8B030D-6E8A-4147-A177-3AD203B41FA5}">
                      <a16:colId xmlns:a16="http://schemas.microsoft.com/office/drawing/2014/main" val="3367943934"/>
                    </a:ext>
                  </a:extLst>
                </a:gridCol>
              </a:tblGrid>
              <a:tr h="314795">
                <a:tc>
                  <a:txBody>
                    <a:bodyPr/>
                    <a:lstStyle/>
                    <a:p>
                      <a:pPr algn="l" fontAlgn="t"/>
                      <a:r>
                        <a:rPr lang="en-US" sz="800">
                          <a:effectLst/>
                        </a:rPr>
                        <a:t>Belgium</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0,79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27216813"/>
                  </a:ext>
                </a:extLst>
              </a:tr>
              <a:tr h="314795">
                <a:tc>
                  <a:txBody>
                    <a:bodyPr/>
                    <a:lstStyle/>
                    <a:p>
                      <a:pPr algn="l" fontAlgn="t"/>
                      <a:r>
                        <a:rPr lang="en-US" sz="800" dirty="0">
                          <a:effectLst/>
                        </a:rPr>
                        <a:t>Bulgaria</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0,24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73761471"/>
                  </a:ext>
                </a:extLst>
              </a:tr>
              <a:tr h="410833">
                <a:tc>
                  <a:txBody>
                    <a:bodyPr/>
                    <a:lstStyle/>
                    <a:p>
                      <a:pPr algn="l" fontAlgn="t"/>
                      <a:r>
                        <a:rPr lang="en-US" sz="800">
                          <a:effectLst/>
                        </a:rPr>
                        <a:t>Czech Republic</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0,51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97035086"/>
                  </a:ext>
                </a:extLst>
              </a:tr>
              <a:tr h="314795">
                <a:tc>
                  <a:txBody>
                    <a:bodyPr/>
                    <a:lstStyle/>
                    <a:p>
                      <a:pPr algn="l" fontAlgn="t"/>
                      <a:r>
                        <a:rPr lang="en-US" sz="800">
                          <a:effectLst/>
                        </a:rPr>
                        <a:t>Denmark</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0,50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82267492"/>
                  </a:ext>
                </a:extLst>
              </a:tr>
              <a:tr h="314795">
                <a:tc>
                  <a:txBody>
                    <a:bodyPr/>
                    <a:lstStyle/>
                    <a:p>
                      <a:pPr algn="l" fontAlgn="t"/>
                      <a:r>
                        <a:rPr lang="en-US" sz="800">
                          <a:effectLst/>
                        </a:rPr>
                        <a:t>Germany</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4,60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38650979"/>
                  </a:ext>
                </a:extLst>
              </a:tr>
              <a:tr h="314795">
                <a:tc>
                  <a:txBody>
                    <a:bodyPr/>
                    <a:lstStyle/>
                    <a:p>
                      <a:pPr algn="l" fontAlgn="t"/>
                      <a:r>
                        <a:rPr lang="en-US" sz="800">
                          <a:effectLst/>
                        </a:rPr>
                        <a:t>Estonia</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0,09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31981544"/>
                  </a:ext>
                </a:extLst>
              </a:tr>
              <a:tr h="314795">
                <a:tc>
                  <a:txBody>
                    <a:bodyPr/>
                    <a:lstStyle/>
                    <a:p>
                      <a:pPr algn="l" fontAlgn="t"/>
                      <a:r>
                        <a:rPr lang="en-US" sz="800">
                          <a:effectLst/>
                        </a:rPr>
                        <a:t>Ireland</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0,46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75525302"/>
                  </a:ext>
                </a:extLst>
              </a:tr>
              <a:tr h="314795">
                <a:tc>
                  <a:txBody>
                    <a:bodyPr/>
                    <a:lstStyle/>
                    <a:p>
                      <a:pPr algn="l" fontAlgn="t"/>
                      <a:r>
                        <a:rPr lang="en-US" sz="800">
                          <a:effectLst/>
                        </a:rPr>
                        <a:t>Greece</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0,51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21470752"/>
                  </a:ext>
                </a:extLst>
              </a:tr>
              <a:tr h="314795">
                <a:tc>
                  <a:txBody>
                    <a:bodyPr/>
                    <a:lstStyle/>
                    <a:p>
                      <a:pPr algn="l" fontAlgn="t"/>
                      <a:r>
                        <a:rPr lang="en-US" sz="800">
                          <a:effectLst/>
                        </a:rPr>
                        <a:t>Spain</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a:effectLst/>
                        </a:rPr>
                        <a:t>2,06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93386571"/>
                  </a:ext>
                </a:extLst>
              </a:tr>
              <a:tr h="314795">
                <a:tc>
                  <a:txBody>
                    <a:bodyPr/>
                    <a:lstStyle/>
                    <a:p>
                      <a:pPr algn="l" fontAlgn="t"/>
                      <a:r>
                        <a:rPr lang="en-US" sz="800">
                          <a:effectLst/>
                        </a:rPr>
                        <a:t>France</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800" dirty="0">
                          <a:effectLst/>
                        </a:rPr>
                        <a:t>3,40 </a:t>
                      </a:r>
                    </a:p>
                  </a:txBody>
                  <a:tcPr marL="17892" marR="17892" marT="17892" marB="17892">
                    <a:lnL w="2381" cap="flat" cmpd="sng" algn="ctr">
                      <a:solidFill>
                        <a:srgbClr val="000000"/>
                      </a:solidFill>
                      <a:prstDash val="solid"/>
                      <a:round/>
                      <a:headEnd type="none" w="med" len="med"/>
                      <a:tailEnd type="none" w="med" len="med"/>
                    </a:lnL>
                    <a:lnR w="2381" cap="flat" cmpd="sng" algn="ctr">
                      <a:solidFill>
                        <a:srgbClr val="000000"/>
                      </a:solidFill>
                      <a:prstDash val="solid"/>
                      <a:round/>
                      <a:headEnd type="none" w="med" len="med"/>
                      <a:tailEnd type="none" w="med" len="med"/>
                    </a:lnR>
                    <a:lnT w="2381" cap="flat" cmpd="sng" algn="ctr">
                      <a:solidFill>
                        <a:srgbClr val="000000"/>
                      </a:solidFill>
                      <a:prstDash val="solid"/>
                      <a:round/>
                      <a:headEnd type="none" w="med" len="med"/>
                      <a:tailEnd type="none" w="med" len="med"/>
                    </a:lnT>
                    <a:lnB w="238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5272370"/>
                  </a:ext>
                </a:extLst>
              </a:tr>
            </a:tbl>
          </a:graphicData>
        </a:graphic>
      </p:graphicFrame>
    </p:spTree>
    <p:extLst>
      <p:ext uri="{BB962C8B-B14F-4D97-AF65-F5344CB8AC3E}">
        <p14:creationId xmlns:p14="http://schemas.microsoft.com/office/powerpoint/2010/main" val="55458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p:txBody>
          <a:bodyPr/>
          <a:lstStyle/>
          <a:p>
            <a:r>
              <a:rPr lang="en-US" b="1" i="1" dirty="0">
                <a:solidFill>
                  <a:schemeClr val="accent4">
                    <a:lumMod val="75000"/>
                  </a:schemeClr>
                </a:solidFill>
              </a:rPr>
              <a:t>Thank you for your attention!</a:t>
            </a: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09810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0038" y="2183569"/>
            <a:ext cx="10357449" cy="2333167"/>
          </a:xfrm>
        </p:spPr>
        <p:txBody>
          <a:bodyPr>
            <a:normAutofit fontScale="92500" lnSpcReduction="10000"/>
          </a:bodyPr>
          <a:lstStyle/>
          <a:p>
            <a:r>
              <a:rPr lang="en-US" sz="3300" b="1" dirty="0">
                <a:solidFill>
                  <a:schemeClr val="accent4">
                    <a:lumMod val="75000"/>
                  </a:schemeClr>
                </a:solidFill>
              </a:rPr>
              <a:t>Infringement procedure</a:t>
            </a:r>
          </a:p>
          <a:p>
            <a:pPr algn="just"/>
            <a:r>
              <a:rPr lang="en-US" dirty="0">
                <a:solidFill>
                  <a:schemeClr val="accent4">
                    <a:lumMod val="75000"/>
                  </a:schemeClr>
                </a:solidFill>
              </a:rPr>
              <a:t>The Commission identifies possible infringements of EU law on the basis of its own investigations or following complaints from citizens, businesses or other stakeholders.</a:t>
            </a:r>
          </a:p>
          <a:p>
            <a:pPr algn="just"/>
            <a:r>
              <a:rPr lang="en-US" dirty="0">
                <a:solidFill>
                  <a:schemeClr val="accent4">
                    <a:lumMod val="75000"/>
                  </a:schemeClr>
                </a:solidFill>
              </a:rPr>
              <a:t>If the EU country concerned fails to communicate measures that fully transpose the provisions of directives, or doesn’t rectify the suspected violation of EU law, the Commission may launch a formal infringement procedure. The procedure follows a number of steps laid out in the EU treaties, each ending with a formal decision:</a:t>
            </a:r>
          </a:p>
          <a:p>
            <a:pPr marL="342900" indent="-342900" algn="just">
              <a:buFontTx/>
              <a:buChar char="-"/>
            </a:pPr>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3945763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701614"/>
          </a:xfrm>
        </p:spPr>
        <p:txBody>
          <a:bodyPr>
            <a:normAutofit fontScale="90000"/>
          </a:bodyPr>
          <a:lstStyle/>
          <a:p>
            <a:pPr algn="l"/>
            <a:r>
              <a:rPr lang="en-US" sz="2400" b="1" u="sng" dirty="0">
                <a:solidFill>
                  <a:schemeClr val="accent4">
                    <a:lumMod val="75000"/>
                  </a:schemeClr>
                </a:solidFill>
              </a:rPr>
              <a:t>Szirbik, EU Jogrendszere</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0038" y="2183569"/>
            <a:ext cx="10357449" cy="2333167"/>
          </a:xfrm>
        </p:spPr>
        <p:txBody>
          <a:bodyPr>
            <a:normAutofit fontScale="92500" lnSpcReduction="20000"/>
          </a:bodyPr>
          <a:lstStyle/>
          <a:p>
            <a:r>
              <a:rPr lang="en-US" sz="3200" b="1" dirty="0">
                <a:solidFill>
                  <a:schemeClr val="accent4">
                    <a:lumMod val="75000"/>
                  </a:schemeClr>
                </a:solidFill>
              </a:rPr>
              <a:t>Infringement procedure</a:t>
            </a:r>
          </a:p>
          <a:p>
            <a:r>
              <a:rPr lang="en-US" sz="3200" dirty="0">
                <a:solidFill>
                  <a:schemeClr val="accent4">
                    <a:lumMod val="75000"/>
                  </a:schemeClr>
                </a:solidFill>
              </a:rPr>
              <a:t>Legal </a:t>
            </a:r>
            <a:r>
              <a:rPr lang="en-US" sz="3200" dirty="0" err="1">
                <a:solidFill>
                  <a:schemeClr val="accent4">
                    <a:lumMod val="75000"/>
                  </a:schemeClr>
                </a:solidFill>
              </a:rPr>
              <a:t>Bais</a:t>
            </a:r>
            <a:endParaRPr lang="en-US" sz="3200" dirty="0">
              <a:solidFill>
                <a:schemeClr val="accent4">
                  <a:lumMod val="75000"/>
                </a:schemeClr>
              </a:solidFill>
            </a:endParaRPr>
          </a:p>
          <a:p>
            <a:pPr algn="just"/>
            <a:r>
              <a:rPr lang="hu-HU" sz="3200" b="1" dirty="0">
                <a:solidFill>
                  <a:schemeClr val="accent4">
                    <a:lumMod val="75000"/>
                  </a:schemeClr>
                </a:solidFill>
              </a:rPr>
              <a:t>A</a:t>
            </a:r>
            <a:r>
              <a:rPr lang="en-US" sz="3200" b="1" dirty="0">
                <a:solidFill>
                  <a:schemeClr val="accent4">
                    <a:lumMod val="75000"/>
                  </a:schemeClr>
                </a:solidFill>
              </a:rPr>
              <a:t>rt. 4</a:t>
            </a:r>
            <a:r>
              <a:rPr lang="hu-HU" sz="3200" b="1" dirty="0">
                <a:solidFill>
                  <a:schemeClr val="accent4">
                    <a:lumMod val="75000"/>
                  </a:schemeClr>
                </a:solidFill>
              </a:rPr>
              <a:t> EU</a:t>
            </a:r>
            <a:r>
              <a:rPr lang="en-US" sz="3200" b="1" dirty="0">
                <a:solidFill>
                  <a:schemeClr val="accent4">
                    <a:lumMod val="75000"/>
                  </a:schemeClr>
                </a:solidFill>
              </a:rPr>
              <a:t>T</a:t>
            </a:r>
            <a:r>
              <a:rPr lang="hu-HU" sz="3200" b="1" dirty="0">
                <a:solidFill>
                  <a:schemeClr val="accent4">
                    <a:lumMod val="75000"/>
                  </a:schemeClr>
                </a:solidFill>
              </a:rPr>
              <a:t> 4. cikke – </a:t>
            </a:r>
            <a:r>
              <a:rPr lang="en-US" sz="3200" b="1" dirty="0">
                <a:solidFill>
                  <a:schemeClr val="accent4">
                    <a:lumMod val="75000"/>
                  </a:schemeClr>
                </a:solidFill>
              </a:rPr>
              <a:t>loyal cooperation </a:t>
            </a:r>
            <a:r>
              <a:rPr lang="en-US" sz="3200" b="1" dirty="0" err="1">
                <a:solidFill>
                  <a:schemeClr val="accent4">
                    <a:lumMod val="75000"/>
                  </a:schemeClr>
                </a:solidFill>
              </a:rPr>
              <a:t>priciple</a:t>
            </a:r>
            <a:r>
              <a:rPr lang="hu-HU" sz="3200" b="1" dirty="0">
                <a:solidFill>
                  <a:schemeClr val="accent4">
                    <a:lumMod val="75000"/>
                  </a:schemeClr>
                </a:solidFill>
              </a:rPr>
              <a:t>;</a:t>
            </a:r>
          </a:p>
          <a:p>
            <a:pPr algn="just"/>
            <a:r>
              <a:rPr lang="en-US" sz="3200" b="1" dirty="0">
                <a:solidFill>
                  <a:schemeClr val="accent4">
                    <a:lumMod val="75000"/>
                  </a:schemeClr>
                </a:solidFill>
              </a:rPr>
              <a:t>Art. 17 </a:t>
            </a:r>
            <a:r>
              <a:rPr lang="hu-HU" sz="3200" b="1" dirty="0">
                <a:solidFill>
                  <a:schemeClr val="accent4">
                    <a:lumMod val="75000"/>
                  </a:schemeClr>
                </a:solidFill>
              </a:rPr>
              <a:t> EU</a:t>
            </a:r>
            <a:r>
              <a:rPr lang="en-US" sz="3200" b="1" dirty="0">
                <a:solidFill>
                  <a:schemeClr val="accent4">
                    <a:lumMod val="75000"/>
                  </a:schemeClr>
                </a:solidFill>
              </a:rPr>
              <a:t>T – tasks of EU Commission</a:t>
            </a:r>
            <a:r>
              <a:rPr lang="hu-HU" sz="3200" b="1" dirty="0">
                <a:solidFill>
                  <a:schemeClr val="accent4">
                    <a:lumMod val="75000"/>
                  </a:schemeClr>
                </a:solidFill>
              </a:rPr>
              <a:t> </a:t>
            </a:r>
          </a:p>
          <a:p>
            <a:pPr algn="just"/>
            <a:r>
              <a:rPr lang="en-US" sz="3200" b="1" dirty="0">
                <a:solidFill>
                  <a:schemeClr val="accent4">
                    <a:lumMod val="75000"/>
                  </a:schemeClr>
                </a:solidFill>
              </a:rPr>
              <a:t>Art</a:t>
            </a:r>
            <a:r>
              <a:rPr lang="hu-HU" sz="3200" b="1" dirty="0">
                <a:solidFill>
                  <a:schemeClr val="accent4">
                    <a:lumMod val="75000"/>
                  </a:schemeClr>
                </a:solidFill>
              </a:rPr>
              <a:t> 258. </a:t>
            </a:r>
            <a:r>
              <a:rPr lang="en-US" sz="3200" b="1" dirty="0" err="1">
                <a:solidFill>
                  <a:schemeClr val="accent4">
                    <a:lumMod val="75000"/>
                  </a:schemeClr>
                </a:solidFill>
              </a:rPr>
              <a:t>TFEU</a:t>
            </a:r>
            <a:r>
              <a:rPr lang="hu-HU" sz="3200" b="1" dirty="0">
                <a:solidFill>
                  <a:schemeClr val="accent4">
                    <a:lumMod val="75000"/>
                  </a:schemeClr>
                </a:solidFill>
              </a:rPr>
              <a:t> / </a:t>
            </a:r>
            <a:r>
              <a:rPr lang="en-US" sz="3200" b="1" dirty="0">
                <a:solidFill>
                  <a:schemeClr val="accent4">
                    <a:lumMod val="75000"/>
                  </a:schemeClr>
                </a:solidFill>
              </a:rPr>
              <a:t>Art.</a:t>
            </a:r>
            <a:r>
              <a:rPr lang="hu-HU" sz="3200" b="1" dirty="0">
                <a:solidFill>
                  <a:schemeClr val="accent4">
                    <a:lumMod val="75000"/>
                  </a:schemeClr>
                </a:solidFill>
              </a:rPr>
              <a:t> </a:t>
            </a:r>
            <a:r>
              <a:rPr lang="hu-HU" sz="3200" b="1" dirty="0" err="1">
                <a:solidFill>
                  <a:schemeClr val="accent4">
                    <a:lumMod val="75000"/>
                  </a:schemeClr>
                </a:solidFill>
              </a:rPr>
              <a:t>106a</a:t>
            </a:r>
            <a:r>
              <a:rPr lang="hu-HU" sz="3200" b="1" dirty="0">
                <a:solidFill>
                  <a:schemeClr val="accent4">
                    <a:lumMod val="75000"/>
                  </a:schemeClr>
                </a:solidFill>
              </a:rPr>
              <a:t>. </a:t>
            </a:r>
            <a:r>
              <a:rPr lang="en-US" sz="3200" b="1" dirty="0">
                <a:solidFill>
                  <a:schemeClr val="accent4">
                    <a:lumMod val="75000"/>
                  </a:schemeClr>
                </a:solidFill>
              </a:rPr>
              <a:t>EURATOM</a:t>
            </a:r>
            <a:r>
              <a:rPr lang="hu-HU" sz="3200" b="1" dirty="0">
                <a:solidFill>
                  <a:schemeClr val="accent4">
                    <a:lumMod val="75000"/>
                  </a:schemeClr>
                </a:solidFill>
              </a:rPr>
              <a:t>  – </a:t>
            </a:r>
            <a:r>
              <a:rPr lang="hu-HU" sz="3200" b="1" dirty="0" err="1">
                <a:solidFill>
                  <a:schemeClr val="accent4">
                    <a:lumMod val="75000"/>
                  </a:schemeClr>
                </a:solidFill>
              </a:rPr>
              <a:t>Infringement</a:t>
            </a:r>
            <a:r>
              <a:rPr lang="hu-HU" sz="3200" b="1" dirty="0">
                <a:solidFill>
                  <a:schemeClr val="accent4">
                    <a:lumMod val="75000"/>
                  </a:schemeClr>
                </a:solidFill>
              </a:rPr>
              <a:t> </a:t>
            </a:r>
            <a:r>
              <a:rPr lang="hu-HU" sz="3200" b="1" dirty="0" err="1">
                <a:solidFill>
                  <a:schemeClr val="accent4">
                    <a:lumMod val="75000"/>
                  </a:schemeClr>
                </a:solidFill>
              </a:rPr>
              <a:t>procedure</a:t>
            </a:r>
            <a:endParaRPr lang="hu-HU" sz="3200" b="1" dirty="0">
              <a:solidFill>
                <a:schemeClr val="accent4">
                  <a:lumMod val="75000"/>
                </a:schemeClr>
              </a:solidFill>
            </a:endParaRPr>
          </a:p>
          <a:p>
            <a:pPr algn="just"/>
            <a:endParaRPr lang="hu-HU" sz="3200" b="1"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4239754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2333167"/>
          </a:xfrm>
        </p:spPr>
        <p:txBody>
          <a:bodyPr>
            <a:normAutofit/>
          </a:bodyPr>
          <a:lstStyle/>
          <a:p>
            <a:r>
              <a:rPr lang="en-US" b="1" dirty="0">
                <a:solidFill>
                  <a:schemeClr val="accent4">
                    <a:lumMod val="75000"/>
                  </a:schemeClr>
                </a:solidFill>
              </a:rPr>
              <a:t>Formal procedure</a:t>
            </a:r>
          </a:p>
          <a:p>
            <a:pPr algn="just"/>
            <a:r>
              <a:rPr lang="en-US" dirty="0">
                <a:solidFill>
                  <a:schemeClr val="accent4">
                    <a:lumMod val="75000"/>
                  </a:schemeClr>
                </a:solidFill>
              </a:rPr>
              <a:t>1. Formal notice </a:t>
            </a:r>
          </a:p>
          <a:p>
            <a:pPr algn="just"/>
            <a:r>
              <a:rPr lang="en-US" dirty="0">
                <a:solidFill>
                  <a:schemeClr val="accent4">
                    <a:lumMod val="75000"/>
                  </a:schemeClr>
                </a:solidFill>
              </a:rPr>
              <a:t>The Commission sends a letter of formal notice requesting further information to the country concerned, which must send a detailed reply within a specified period, usually 2 months.</a:t>
            </a:r>
          </a:p>
        </p:txBody>
      </p:sp>
    </p:spTree>
    <p:extLst>
      <p:ext uri="{BB962C8B-B14F-4D97-AF65-F5344CB8AC3E}">
        <p14:creationId xmlns:p14="http://schemas.microsoft.com/office/powerpoint/2010/main" val="1636816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2333167"/>
          </a:xfrm>
        </p:spPr>
        <p:txBody>
          <a:bodyPr>
            <a:normAutofit fontScale="92500" lnSpcReduction="10000"/>
          </a:bodyPr>
          <a:lstStyle/>
          <a:p>
            <a:r>
              <a:rPr lang="en-US" b="1" dirty="0">
                <a:solidFill>
                  <a:schemeClr val="accent4">
                    <a:lumMod val="75000"/>
                  </a:schemeClr>
                </a:solidFill>
              </a:rPr>
              <a:t>Formal procedure</a:t>
            </a:r>
          </a:p>
          <a:p>
            <a:pPr algn="just"/>
            <a:r>
              <a:rPr lang="en-US" b="1" dirty="0">
                <a:solidFill>
                  <a:schemeClr val="accent4">
                    <a:lumMod val="75000"/>
                  </a:schemeClr>
                </a:solidFill>
              </a:rPr>
              <a:t>2. Reasoned opinion</a:t>
            </a:r>
          </a:p>
          <a:p>
            <a:pPr algn="just"/>
            <a:r>
              <a:rPr lang="en-US" dirty="0">
                <a:solidFill>
                  <a:schemeClr val="accent4">
                    <a:lumMod val="75000"/>
                  </a:schemeClr>
                </a:solidFill>
              </a:rPr>
              <a:t>If the Commission concludes that the country is failing to fulfil its obligations under EU law, it may send a reasoned opinion: a formal request to comply with EU law. It explains why the Commission considers that the country is breaching EU law. It also requests that the country inform the Commission of the measures taken, within a specified period, usually 2 months.</a:t>
            </a:r>
          </a:p>
        </p:txBody>
      </p:sp>
    </p:spTree>
    <p:extLst>
      <p:ext uri="{BB962C8B-B14F-4D97-AF65-F5344CB8AC3E}">
        <p14:creationId xmlns:p14="http://schemas.microsoft.com/office/powerpoint/2010/main" val="39770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2333167"/>
          </a:xfrm>
        </p:spPr>
        <p:txBody>
          <a:bodyPr>
            <a:normAutofit/>
          </a:bodyPr>
          <a:lstStyle/>
          <a:p>
            <a:r>
              <a:rPr lang="en-US" b="1" dirty="0">
                <a:solidFill>
                  <a:schemeClr val="accent4">
                    <a:lumMod val="75000"/>
                  </a:schemeClr>
                </a:solidFill>
              </a:rPr>
              <a:t>Formal procedure</a:t>
            </a:r>
          </a:p>
          <a:p>
            <a:pPr algn="just"/>
            <a:r>
              <a:rPr lang="en-US" b="1" dirty="0">
                <a:solidFill>
                  <a:schemeClr val="accent4">
                    <a:lumMod val="75000"/>
                  </a:schemeClr>
                </a:solidFill>
              </a:rPr>
              <a:t>3. Court of Justice</a:t>
            </a:r>
          </a:p>
          <a:p>
            <a:pPr algn="just"/>
            <a:r>
              <a:rPr lang="en-US" dirty="0">
                <a:solidFill>
                  <a:schemeClr val="accent4">
                    <a:lumMod val="75000"/>
                  </a:schemeClr>
                </a:solidFill>
              </a:rPr>
              <a:t>If the country still doesn't comply, the Commission may decide to refer the matter to the Court of Justice. Most cases are settled before being referred to the court.</a:t>
            </a:r>
          </a:p>
        </p:txBody>
      </p:sp>
    </p:spTree>
    <p:extLst>
      <p:ext uri="{BB962C8B-B14F-4D97-AF65-F5344CB8AC3E}">
        <p14:creationId xmlns:p14="http://schemas.microsoft.com/office/powerpoint/2010/main" val="3268518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2333167"/>
          </a:xfrm>
        </p:spPr>
        <p:txBody>
          <a:bodyPr>
            <a:normAutofit/>
          </a:bodyPr>
          <a:lstStyle/>
          <a:p>
            <a:r>
              <a:rPr lang="en-US" b="1" dirty="0">
                <a:solidFill>
                  <a:schemeClr val="accent4">
                    <a:lumMod val="75000"/>
                  </a:schemeClr>
                </a:solidFill>
              </a:rPr>
              <a:t>Formal procedure</a:t>
            </a:r>
          </a:p>
          <a:p>
            <a:pPr algn="just"/>
            <a:r>
              <a:rPr lang="en-US" b="1" dirty="0">
                <a:solidFill>
                  <a:schemeClr val="accent4">
                    <a:lumMod val="75000"/>
                  </a:schemeClr>
                </a:solidFill>
              </a:rPr>
              <a:t>4. Penalties upon initiative of the Commission issued by the Court</a:t>
            </a:r>
          </a:p>
          <a:p>
            <a:pPr algn="just"/>
            <a:r>
              <a:rPr lang="en-US" dirty="0">
                <a:solidFill>
                  <a:schemeClr val="accent4">
                    <a:lumMod val="75000"/>
                  </a:schemeClr>
                </a:solidFill>
              </a:rPr>
              <a:t>If an EU country fails to communicate measures that implement the provisions of a directive in time, the Commission may ask the court to impose penalties.</a:t>
            </a:r>
          </a:p>
        </p:txBody>
      </p:sp>
    </p:spTree>
    <p:extLst>
      <p:ext uri="{BB962C8B-B14F-4D97-AF65-F5344CB8AC3E}">
        <p14:creationId xmlns:p14="http://schemas.microsoft.com/office/powerpoint/2010/main" val="2624607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2333167"/>
          </a:xfrm>
        </p:spPr>
        <p:txBody>
          <a:bodyPr>
            <a:normAutofit/>
          </a:bodyPr>
          <a:lstStyle/>
          <a:p>
            <a:r>
              <a:rPr lang="en-US" b="1" dirty="0">
                <a:solidFill>
                  <a:schemeClr val="accent4">
                    <a:lumMod val="75000"/>
                  </a:schemeClr>
                </a:solidFill>
              </a:rPr>
              <a:t>Formal procedure</a:t>
            </a:r>
          </a:p>
          <a:p>
            <a:pPr algn="just"/>
            <a:r>
              <a:rPr lang="en-US" b="1" dirty="0">
                <a:solidFill>
                  <a:schemeClr val="accent4">
                    <a:lumMod val="75000"/>
                  </a:schemeClr>
                </a:solidFill>
              </a:rPr>
              <a:t>5. Court judgment</a:t>
            </a:r>
          </a:p>
          <a:p>
            <a:pPr algn="just"/>
            <a:r>
              <a:rPr lang="en-US" dirty="0">
                <a:solidFill>
                  <a:schemeClr val="accent4">
                    <a:lumMod val="75000"/>
                  </a:schemeClr>
                </a:solidFill>
              </a:rPr>
              <a:t>If the court finds that a country has breached EU law, the national authorities must take action to comply with the Court judgment.</a:t>
            </a:r>
          </a:p>
        </p:txBody>
      </p:sp>
    </p:spTree>
    <p:extLst>
      <p:ext uri="{BB962C8B-B14F-4D97-AF65-F5344CB8AC3E}">
        <p14:creationId xmlns:p14="http://schemas.microsoft.com/office/powerpoint/2010/main" val="2753630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id="{6AC6D2E3-C7B6-4895-BFA4-F58D1C7F8B3F}"/>
              </a:ext>
            </a:extLst>
          </p:cNvPr>
          <p:cNvSpPr>
            <a:spLocks noGrp="1"/>
          </p:cNvSpPr>
          <p:nvPr>
            <p:ph type="subTitle" idx="1"/>
          </p:nvPr>
        </p:nvSpPr>
        <p:spPr>
          <a:xfrm>
            <a:off x="235789" y="2141298"/>
            <a:ext cx="10357449" cy="4282506"/>
          </a:xfrm>
        </p:spPr>
        <p:txBody>
          <a:bodyPr>
            <a:normAutofit/>
          </a:bodyPr>
          <a:lstStyle/>
          <a:p>
            <a:r>
              <a:rPr lang="en-US" b="1" dirty="0">
                <a:solidFill>
                  <a:schemeClr val="accent4">
                    <a:lumMod val="75000"/>
                  </a:schemeClr>
                </a:solidFill>
              </a:rPr>
              <a:t>Non-compliance with a court decision</a:t>
            </a:r>
          </a:p>
          <a:p>
            <a:pPr algn="just"/>
            <a:r>
              <a:rPr lang="en-US" dirty="0">
                <a:solidFill>
                  <a:schemeClr val="accent4">
                    <a:lumMod val="75000"/>
                  </a:schemeClr>
                </a:solidFill>
              </a:rPr>
              <a:t>If, despite the court's judgment, the country still doesn't rectify the situation, the Commission may refer the country back to the court.</a:t>
            </a:r>
          </a:p>
          <a:p>
            <a:pPr algn="just"/>
            <a:endParaRPr lang="en-US" dirty="0">
              <a:solidFill>
                <a:schemeClr val="accent4">
                  <a:lumMod val="75000"/>
                </a:schemeClr>
              </a:solidFill>
            </a:endParaRPr>
          </a:p>
          <a:p>
            <a:r>
              <a:rPr lang="en-US" b="1" dirty="0">
                <a:solidFill>
                  <a:schemeClr val="accent4">
                    <a:lumMod val="75000"/>
                  </a:schemeClr>
                </a:solidFill>
              </a:rPr>
              <a:t>Financial penalties</a:t>
            </a:r>
          </a:p>
          <a:p>
            <a:pPr algn="just"/>
            <a:r>
              <a:rPr lang="en-US" dirty="0">
                <a:solidFill>
                  <a:schemeClr val="accent4">
                    <a:lumMod val="75000"/>
                  </a:schemeClr>
                </a:solidFill>
              </a:rPr>
              <a:t>When referring an EU country to the court for the second time, the Commission proposes that the court impose financial penalties, which can be either a lump sum and/or a daily payment.</a:t>
            </a:r>
          </a:p>
        </p:txBody>
      </p:sp>
    </p:spTree>
    <p:extLst>
      <p:ext uri="{BB962C8B-B14F-4D97-AF65-F5344CB8AC3E}">
        <p14:creationId xmlns:p14="http://schemas.microsoft.com/office/powerpoint/2010/main" val="3303924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1430</TotalTime>
  <Words>1450</Words>
  <Application>Microsoft Office PowerPoint</Application>
  <PresentationFormat>Widescreen</PresentationFormat>
  <Paragraphs>109</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NATIONAL UNIVERSITY OF PUBLIC SERVICE</vt:lpstr>
      <vt:lpstr>Miklós Szirbik, Miklós Szirbik, Legal System of the EU </vt:lpstr>
      <vt:lpstr>Szirbik, EU Jogrendszere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UNIVERSITY OF PUBLIC SERVICE</dc:title>
  <dc:creator>Szirbik Miklos</dc:creator>
  <cp:lastModifiedBy>Szirbik Miklos</cp:lastModifiedBy>
  <cp:revision>66</cp:revision>
  <dcterms:created xsi:type="dcterms:W3CDTF">2019-02-07T17:10:18Z</dcterms:created>
  <dcterms:modified xsi:type="dcterms:W3CDTF">2020-03-27T10:33:58Z</dcterms:modified>
</cp:coreProperties>
</file>